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58" r:id="rId2"/>
    <p:sldId id="364" r:id="rId3"/>
    <p:sldId id="365" r:id="rId4"/>
    <p:sldId id="331" r:id="rId5"/>
    <p:sldId id="326" r:id="rId6"/>
    <p:sldId id="349" r:id="rId7"/>
    <p:sldId id="355" r:id="rId8"/>
    <p:sldId id="366" r:id="rId9"/>
    <p:sldId id="356" r:id="rId1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FA06"/>
    <a:srgbClr val="00602B"/>
    <a:srgbClr val="99FF33"/>
    <a:srgbClr val="00FF00"/>
    <a:srgbClr val="ADFD91"/>
    <a:srgbClr val="FF6600"/>
    <a:srgbClr val="FFFFCC"/>
    <a:srgbClr val="FF0000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6" autoAdjust="0"/>
    <p:restoredTop sz="90929"/>
  </p:normalViewPr>
  <p:slideViewPr>
    <p:cSldViewPr>
      <p:cViewPr varScale="1">
        <p:scale>
          <a:sx n="58" d="100"/>
          <a:sy n="58" d="100"/>
        </p:scale>
        <p:origin x="13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1A12CF53-D8DB-45DB-968A-2F9812FED2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1821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2CF53-D8DB-45DB-968A-2F9812FED2DD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690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F27B9-10A8-42E5-8D2E-6D9388C0A3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50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D775F-D925-4665-B652-6BF0942A91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956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12364-84C5-4EDC-9A23-AFF0F1C3565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431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3BFDF-D9C3-4610-93BD-92BF7C9C40A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389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10FF4-699E-4E6C-82CC-D65E09D80F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213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A9273-BEB6-48FD-B79B-F94E200321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364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A7212-4940-4634-9CC0-C36024F9EB4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822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3EBB8-DC22-499D-9AE3-A1220A09EB6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71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151D9-CD05-465E-857F-2CDC0FDA6F1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814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C679D-4A48-481F-B09D-AE3229F34EF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923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5293F-6ED5-4F74-B478-A9DEDE4A93F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279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FA06"/>
            </a:gs>
            <a:gs pos="49600">
              <a:schemeClr val="bg1"/>
            </a:gs>
            <a:gs pos="100000">
              <a:srgbClr val="E9FA0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D787E21-D70A-4E1E-A792-26D6C5BCE04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2267744" y="609600"/>
            <a:ext cx="6190456" cy="1143000"/>
          </a:xfrm>
        </p:spPr>
        <p:txBody>
          <a:bodyPr/>
          <a:lstStyle/>
          <a:p>
            <a:pPr algn="l" eaLnBrk="1" hangingPunct="1"/>
            <a:r>
              <a:rPr lang="de-DE" altLang="de-DE" dirty="0">
                <a:solidFill>
                  <a:srgbClr val="008000"/>
                </a:solidFill>
              </a:rPr>
              <a:t>Was ist „</a:t>
            </a:r>
            <a:r>
              <a:rPr lang="de-DE" altLang="de-DE" dirty="0"/>
              <a:t> </a:t>
            </a:r>
            <a:r>
              <a:rPr lang="de-DE" altLang="de-DE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9plus2</a:t>
            </a:r>
            <a:r>
              <a:rPr lang="de-DE" altLang="de-DE" dirty="0">
                <a:solidFill>
                  <a:srgbClr val="008000"/>
                </a:solidFill>
              </a:rPr>
              <a:t>“ ?</a:t>
            </a:r>
            <a:endParaRPr lang="de-DE" altLang="de-DE" dirty="0"/>
          </a:p>
        </p:txBody>
      </p:sp>
      <p:pic>
        <p:nvPicPr>
          <p:cNvPr id="3075" name="Picture 1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162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827584" y="1853845"/>
            <a:ext cx="77724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de-DE" altLang="de-DE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Zwei zusätzliche Schuljahre nach der 9. Klasse bei uns an der Gebrüder-Lachner-Mittelschule Rain</a:t>
            </a:r>
          </a:p>
          <a:p>
            <a:pPr algn="ctr" eaLnBrk="1" hangingPunct="1">
              <a:buFontTx/>
              <a:buNone/>
              <a:defRPr/>
            </a:pPr>
            <a:endParaRPr lang="de-DE" altLang="de-DE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de-DE" altLang="de-DE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de-DE" altLang="de-DE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de-DE" altLang="de-DE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de-DE" altLang="de-DE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Teilnahme an der Mittlere-Reife-Prüfung der Mittelschule gemeinsam mit den M10-Schülern</a:t>
            </a:r>
            <a:endParaRPr lang="de-DE" altLang="de-DE" sz="2800" dirty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de-DE" altLang="de-DE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304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867400" cy="1143000"/>
          </a:xfrm>
          <a:noFill/>
        </p:spPr>
        <p:txBody>
          <a:bodyPr/>
          <a:lstStyle/>
          <a:p>
            <a:pPr algn="l" eaLnBrk="1" hangingPunct="1"/>
            <a:r>
              <a:rPr lang="de-DE" altLang="de-DE" sz="4000" dirty="0">
                <a:solidFill>
                  <a:srgbClr val="008000"/>
                </a:solidFill>
              </a:rPr>
              <a:t>Warum gerade „</a:t>
            </a:r>
            <a:r>
              <a:rPr lang="de-DE" altLang="de-DE" sz="4000" dirty="0">
                <a:solidFill>
                  <a:srgbClr val="000000"/>
                </a:solidFill>
              </a:rPr>
              <a:t> </a:t>
            </a:r>
            <a:r>
              <a:rPr lang="de-DE" altLang="de-DE" sz="40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9plus2</a:t>
            </a:r>
            <a:r>
              <a:rPr lang="de-DE" altLang="de-DE" sz="4000" dirty="0">
                <a:solidFill>
                  <a:srgbClr val="008000"/>
                </a:solidFill>
              </a:rPr>
              <a:t>“?</a:t>
            </a:r>
            <a:endParaRPr lang="de-DE" altLang="de-DE" dirty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162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59632" y="1971675"/>
            <a:ext cx="6159599" cy="411480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altLang="de-DE" dirty="0">
                <a:solidFill>
                  <a:srgbClr val="A500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Eine gute Möglichkeit nach dem QA die Mittlere Reife zu erreichen</a:t>
            </a: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Klassenlehrerprinzip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Zusätzliche Intensivierungsstunden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 Jahr länger Zeit zum Lernen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Gewohnte Lernumgebung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dirty="0">
                <a:solidFill>
                  <a:srgbClr val="A500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Der Weg in Berufe mit höherem Anforderungsniveau ist möglich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952316" cy="1143000"/>
          </a:xfrm>
          <a:noFill/>
        </p:spPr>
        <p:txBody>
          <a:bodyPr/>
          <a:lstStyle/>
          <a:p>
            <a:pPr algn="l" eaLnBrk="1" hangingPunct="1"/>
            <a:r>
              <a:rPr lang="de-DE" altLang="de-DE" dirty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Zeitplanung für </a:t>
            </a:r>
            <a:r>
              <a:rPr lang="de-DE" altLang="de-DE" dirty="0">
                <a:solidFill>
                  <a:srgbClr val="008000"/>
                </a:solidFill>
              </a:rPr>
              <a:t>„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9plus2</a:t>
            </a:r>
            <a:r>
              <a:rPr lang="de-DE" altLang="de-DE" dirty="0">
                <a:solidFill>
                  <a:srgbClr val="008000"/>
                </a:solidFill>
              </a:rPr>
              <a:t>“</a:t>
            </a:r>
            <a:endParaRPr lang="de-DE" altLang="de-DE" dirty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0525"/>
            <a:ext cx="2162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>
              <a:solidFill>
                <a:srgbClr val="A5002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1" name="Rechteck 5"/>
          <p:cNvSpPr>
            <a:spLocks noChangeArrowheads="1"/>
          </p:cNvSpPr>
          <p:nvPr/>
        </p:nvSpPr>
        <p:spPr bwMode="auto">
          <a:xfrm>
            <a:off x="249238" y="2019300"/>
            <a:ext cx="8645525" cy="3970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Halbjahr 10. Klasse: </a:t>
            </a:r>
            <a:endParaRPr lang="de-DE" altLang="de-DE" sz="3600" dirty="0">
              <a:solidFill>
                <a:srgbClr val="000000"/>
              </a:solidFill>
              <a:latin typeface="Mangal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Der Stoff der M9 wird aufgearbeitet 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de-DE" altLang="de-DE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Ziel: Erreichen des </a:t>
            </a:r>
            <a:r>
              <a:rPr lang="de-DE" altLang="de-DE" sz="3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Zehntklassniveaus</a:t>
            </a:r>
            <a:r>
              <a:rPr lang="de-DE" altLang="de-DE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de-DE" altLang="de-DE" sz="36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Halbjahr der 10. Klasse:</a:t>
            </a:r>
            <a:endParaRPr lang="de-DE" altLang="de-DE" sz="3600" dirty="0">
              <a:solidFill>
                <a:srgbClr val="000000"/>
              </a:solidFill>
              <a:latin typeface="Mangal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de-DE" altLang="de-DE" sz="3600" dirty="0">
                <a:solidFill>
                  <a:srgbClr val="000000"/>
                </a:solidFill>
                <a:latin typeface="Mangal" pitchFamily="18" charset="0"/>
                <a:cs typeface="Times New Roman" panose="02020603050405020304" pitchFamily="18" charset="0"/>
              </a:rPr>
              <a:t>	</a:t>
            </a:r>
            <a:r>
              <a:rPr lang="de-DE" altLang="de-DE" sz="3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Erarbeitung des Stoffes der M10 beginnt</a:t>
            </a:r>
            <a:endParaRPr lang="de-DE" altLang="de-DE" sz="3600" dirty="0">
              <a:solidFill>
                <a:srgbClr val="000000"/>
              </a:solidFill>
              <a:latin typeface="Mangal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de-DE" altLang="de-DE" sz="36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Schuljahr der 11. Klasse:</a:t>
            </a:r>
            <a:endParaRPr lang="de-DE" altLang="de-DE" sz="3600" dirty="0">
              <a:solidFill>
                <a:srgbClr val="000000"/>
              </a:solidFill>
              <a:latin typeface="Mangal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de-DE" altLang="de-DE" sz="3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Weitere Erarbeitung des Stoffes der M10 </a:t>
            </a:r>
            <a:endParaRPr lang="de-DE" altLang="de-DE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l" eaLnBrk="1" hangingPunct="1"/>
            <a:r>
              <a:rPr lang="de-DE" altLang="de-DE">
                <a:solidFill>
                  <a:srgbClr val="008000"/>
                </a:solidFill>
              </a:rPr>
              <a:t>Stundentafel </a:t>
            </a:r>
            <a:r>
              <a:rPr lang="de-DE" altLang="de-DE" sz="4000">
                <a:solidFill>
                  <a:srgbClr val="008000"/>
                </a:solidFill>
              </a:rPr>
              <a:t>„</a:t>
            </a:r>
            <a:r>
              <a:rPr lang="de-DE" altLang="de-DE" sz="4000"/>
              <a:t> </a:t>
            </a:r>
            <a:r>
              <a:rPr lang="de-DE" altLang="de-DE" sz="4000" b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9plus2</a:t>
            </a:r>
            <a:r>
              <a:rPr lang="de-DE" altLang="de-DE" sz="4000">
                <a:solidFill>
                  <a:srgbClr val="008000"/>
                </a:solidFill>
              </a:rPr>
              <a:t>“ </a:t>
            </a:r>
          </a:p>
        </p:txBody>
      </p:sp>
      <p:sp>
        <p:nvSpPr>
          <p:cNvPr id="6148" name="Text Box 218"/>
          <p:cNvSpPr txBox="1">
            <a:spLocks noChangeArrowheads="1"/>
          </p:cNvSpPr>
          <p:nvPr/>
        </p:nvSpPr>
        <p:spPr bwMode="auto">
          <a:xfrm>
            <a:off x="5486400" y="1447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6149" name="Rectangle 649"/>
          <p:cNvSpPr>
            <a:spLocks noChangeArrowheads="1"/>
          </p:cNvSpPr>
          <p:nvPr/>
        </p:nvSpPr>
        <p:spPr bwMode="auto">
          <a:xfrm>
            <a:off x="5347146" y="1892712"/>
            <a:ext cx="3657600" cy="44958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i="1" u="sng" dirty="0"/>
              <a:t>Arbeiten ohne Zeitdruck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/>
          </a:p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de-DE" altLang="de-DE" sz="2400" dirty="0"/>
              <a:t>1 Halbjahr </a:t>
            </a:r>
          </a:p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de-DE" altLang="de-DE" sz="2400" dirty="0"/>
              <a:t>zum Aufarbeiten des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Zusatzstoffs der M9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/>
          </a:p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de-DE" altLang="de-DE" sz="2400" dirty="0"/>
              <a:t>3 Halbjahre</a:t>
            </a:r>
          </a:p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de-DE" altLang="de-DE" sz="2400" dirty="0"/>
              <a:t> zum Lernen und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Üben des M10-Stoffs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/>
          </a:p>
          <a:p>
            <a:pPr lvl="1" algn="ctr" eaLnBrk="1" hangingPunct="1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de-DE" altLang="de-DE" sz="2400" dirty="0"/>
              <a:t>Gleiche Prüfung</a:t>
            </a:r>
          </a:p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endParaRPr lang="de-DE" altLang="de-DE" sz="2400" dirty="0"/>
          </a:p>
        </p:txBody>
      </p:sp>
      <p:pic>
        <p:nvPicPr>
          <p:cNvPr id="6150" name="Picture 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162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4FB67FE4-A834-4B7E-85A1-EF9900DB8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64183"/>
              </p:ext>
            </p:extLst>
          </p:nvPr>
        </p:nvGraphicFramePr>
        <p:xfrm>
          <a:off x="402224" y="1215470"/>
          <a:ext cx="481374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458">
                  <a:extLst>
                    <a:ext uri="{9D8B030D-6E8A-4147-A177-3AD203B41FA5}">
                      <a16:colId xmlns:a16="http://schemas.microsoft.com/office/drawing/2014/main" val="65519973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793406963"/>
                    </a:ext>
                  </a:extLst>
                </a:gridCol>
                <a:gridCol w="1461120">
                  <a:extLst>
                    <a:ext uri="{9D8B030D-6E8A-4147-A177-3AD203B41FA5}">
                      <a16:colId xmlns:a16="http://schemas.microsoft.com/office/drawing/2014/main" val="1502187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Fächerkanon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Stundenzahl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602B"/>
                          </a:solidFill>
                        </a:rPr>
                        <a:t>Stundenzahl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4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33">
                        <a:alpha val="3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50"/>
                          </a:solidFill>
                        </a:rPr>
                        <a:t>V1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602B"/>
                          </a:solidFill>
                        </a:rPr>
                        <a:t>V2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47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Religionslehre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602B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412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Deutsch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602B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0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Mathematik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602B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4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Englisch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602B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9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WIB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602B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3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602B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96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GPG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602B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788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Sport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602B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82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Buchführung/Info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602B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43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Intensivierung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602B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39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Technik/</a:t>
                      </a:r>
                      <a:r>
                        <a:rPr lang="de-DE" b="1" dirty="0" err="1">
                          <a:solidFill>
                            <a:schemeClr val="tx1"/>
                          </a:solidFill>
                        </a:rPr>
                        <a:t>WiK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/ES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602B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9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Gesamt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50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602B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rgbClr val="99FF33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03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86" y="252097"/>
            <a:ext cx="7772400" cy="762000"/>
          </a:xfrm>
        </p:spPr>
        <p:txBody>
          <a:bodyPr/>
          <a:lstStyle/>
          <a:p>
            <a:pPr algn="l" eaLnBrk="1" hangingPunct="1"/>
            <a:r>
              <a:rPr lang="de-DE" altLang="de-DE" sz="3600" b="1" dirty="0">
                <a:solidFill>
                  <a:srgbClr val="009900"/>
                </a:solidFill>
              </a:rPr>
              <a:t>Wie kommt man in </a:t>
            </a:r>
            <a:r>
              <a:rPr lang="de-DE" altLang="de-DE" sz="3600" b="1" dirty="0"/>
              <a:t>„ </a:t>
            </a:r>
            <a:r>
              <a:rPr lang="de-DE" altLang="de-DE" sz="36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9plus2</a:t>
            </a:r>
            <a:r>
              <a:rPr lang="de-DE" altLang="de-DE" sz="3600" b="1" dirty="0"/>
              <a:t>“ </a:t>
            </a:r>
            <a:r>
              <a:rPr lang="de-DE" altLang="de-DE" sz="3600" b="1" u="sng" dirty="0">
                <a:solidFill>
                  <a:srgbClr val="009900"/>
                </a:solidFill>
              </a:rPr>
              <a:t>?</a:t>
            </a:r>
          </a:p>
        </p:txBody>
      </p:sp>
      <p:pic>
        <p:nvPicPr>
          <p:cNvPr id="819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162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990600" y="1905000"/>
            <a:ext cx="4038600" cy="4038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b="1" u="sng" dirty="0">
                <a:solidFill>
                  <a:srgbClr val="FF0000"/>
                </a:solidFill>
              </a:rPr>
              <a:t>!!! QA-Schnitt 2,5 !!!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b="1" u="sng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sz="2400" dirty="0"/>
              <a:t>Deutsch</a:t>
            </a:r>
          </a:p>
          <a:p>
            <a:pPr>
              <a:spcBef>
                <a:spcPct val="0"/>
              </a:spcBef>
            </a:pPr>
            <a:r>
              <a:rPr lang="de-DE" altLang="de-DE" sz="2400" dirty="0"/>
              <a:t>Mathe</a:t>
            </a:r>
          </a:p>
          <a:p>
            <a:pPr>
              <a:spcBef>
                <a:spcPct val="0"/>
              </a:spcBef>
            </a:pPr>
            <a:r>
              <a:rPr lang="de-DE" altLang="de-DE" sz="2400" dirty="0">
                <a:solidFill>
                  <a:srgbClr val="CC0066"/>
                </a:solidFill>
              </a:rPr>
              <a:t>Englisch / GPG / NT</a:t>
            </a:r>
          </a:p>
          <a:p>
            <a:pPr>
              <a:spcBef>
                <a:spcPct val="0"/>
              </a:spcBef>
            </a:pPr>
            <a:r>
              <a:rPr lang="de-DE" altLang="de-DE" sz="2400" dirty="0"/>
              <a:t>Projektprüfung</a:t>
            </a:r>
          </a:p>
          <a:p>
            <a:pPr>
              <a:spcBef>
                <a:spcPct val="0"/>
              </a:spcBef>
            </a:pPr>
            <a:r>
              <a:rPr lang="de-DE" altLang="de-DE" sz="2400" dirty="0">
                <a:solidFill>
                  <a:srgbClr val="CC0066"/>
                </a:solidFill>
              </a:rPr>
              <a:t>Wahlfach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CC0066"/>
                </a:solidFill>
              </a:rPr>
              <a:t>  (Religion, Ethik, Sport, Musik,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CC0066"/>
                </a:solidFill>
              </a:rPr>
              <a:t>   Kunst</a:t>
            </a:r>
            <a:r>
              <a:rPr lang="de-DE" altLang="de-DE" sz="2400" dirty="0"/>
              <a:t>)</a:t>
            </a:r>
          </a:p>
          <a:p>
            <a:pPr>
              <a:spcBef>
                <a:spcPct val="0"/>
              </a:spcBef>
            </a:pPr>
            <a:endParaRPr lang="de-DE" altLang="de-DE" sz="2400" dirty="0"/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5029200" y="3429000"/>
            <a:ext cx="1066800" cy="485775"/>
          </a:xfrm>
          <a:prstGeom prst="rightArrow">
            <a:avLst>
              <a:gd name="adj1" fmla="val 50000"/>
              <a:gd name="adj2" fmla="val 54902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924944"/>
            <a:ext cx="1768086" cy="17075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de-DE" altLang="de-DE" u="sng" dirty="0">
                <a:solidFill>
                  <a:srgbClr val="FF0000"/>
                </a:solidFill>
              </a:rPr>
              <a:t>Wie werde ich im QA abschneiden?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111987" y="3527974"/>
            <a:ext cx="1814736" cy="990600"/>
          </a:xfrm>
          <a:prstGeom prst="homePlate">
            <a:avLst>
              <a:gd name="adj" fmla="val 6538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Englisch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/>
              <a:t>GPG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NT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98779" y="4560122"/>
            <a:ext cx="1886744" cy="1188547"/>
          </a:xfrm>
          <a:prstGeom prst="homePlate">
            <a:avLst>
              <a:gd name="adj" fmla="val 772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FF0000"/>
                </a:solidFill>
              </a:rPr>
              <a:t>Wirtschaft u.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FF0000"/>
                </a:solidFill>
              </a:rPr>
              <a:t>Kommunikation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Technik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FF0000"/>
                </a:solidFill>
              </a:rPr>
              <a:t>Ernährung u.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FF0000"/>
                </a:solidFill>
              </a:rPr>
              <a:t>Soziales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133967" y="5805325"/>
            <a:ext cx="1886744" cy="914400"/>
          </a:xfrm>
          <a:prstGeom prst="homePlate">
            <a:avLst>
              <a:gd name="adj" fmla="val 70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Sport, </a:t>
            </a:r>
            <a:r>
              <a:rPr lang="de-DE" altLang="de-DE" sz="2000" dirty="0"/>
              <a:t>Kunst</a:t>
            </a:r>
            <a:r>
              <a:rPr lang="de-DE" altLang="de-DE" sz="2000" dirty="0">
                <a:solidFill>
                  <a:srgbClr val="FF0000"/>
                </a:solidFill>
              </a:rPr>
              <a:t>,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Musik, </a:t>
            </a:r>
            <a:r>
              <a:rPr lang="de-DE" altLang="de-DE" sz="2000" dirty="0"/>
              <a:t>Ethik</a:t>
            </a:r>
            <a:r>
              <a:rPr lang="de-DE" altLang="de-DE" sz="2000" dirty="0">
                <a:solidFill>
                  <a:srgbClr val="FF0000"/>
                </a:solidFill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Religion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4322" y="2297878"/>
            <a:ext cx="6907509" cy="419729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89218" y="1836213"/>
            <a:ext cx="8717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accent6"/>
                </a:solidFill>
              </a:rPr>
              <a:t>Quali</a:t>
            </a:r>
            <a:r>
              <a:rPr lang="de-DE" sz="2400" dirty="0">
                <a:solidFill>
                  <a:schemeClr val="accent6"/>
                </a:solidFill>
              </a:rPr>
              <a:t>-Rechner auf der </a:t>
            </a:r>
            <a:r>
              <a:rPr lang="de-DE" sz="2400" dirty="0" err="1">
                <a:solidFill>
                  <a:schemeClr val="accent6"/>
                </a:solidFill>
              </a:rPr>
              <a:t>homepage</a:t>
            </a:r>
            <a:r>
              <a:rPr lang="de-DE" sz="2400" dirty="0">
                <a:solidFill>
                  <a:schemeClr val="accent6"/>
                </a:solidFill>
              </a:rPr>
              <a:t> der Gebrüder-Lachner-Mittelschule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 autoUpdateAnimBg="0"/>
      <p:bldP spid="38917" grpId="0" animBg="1" autoUpdateAnimBg="0"/>
      <p:bldP spid="3891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de-DE" altLang="de-DE" b="1">
                <a:solidFill>
                  <a:srgbClr val="009900"/>
                </a:solidFill>
              </a:rPr>
              <a:t>Die Mühe lohnt sich!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86000" y="1524000"/>
            <a:ext cx="44958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/>
              <a:t>Gründe für die Mittlere Reife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 rot="8652233">
            <a:off x="1828800" y="22860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 rot="6251319">
            <a:off x="3183731" y="2378869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 rot="4225208">
            <a:off x="5029995" y="2285206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 rot="2051397">
            <a:off x="6553200" y="22860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pic>
        <p:nvPicPr>
          <p:cNvPr id="45064" name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22590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20589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Grafi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21177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237" y="2859926"/>
            <a:ext cx="2122252" cy="102796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425" y="4303703"/>
            <a:ext cx="1394023" cy="19580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907" y="4437113"/>
            <a:ext cx="940594" cy="12518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288" y="4045744"/>
            <a:ext cx="1129508" cy="12858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1115" y="5301207"/>
            <a:ext cx="1265906" cy="132094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10"/>
          <a:srcRect t="6183"/>
          <a:stretch/>
        </p:blipFill>
        <p:spPr>
          <a:xfrm>
            <a:off x="208175" y="5338151"/>
            <a:ext cx="1051457" cy="118719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11"/>
          <a:srcRect t="8649"/>
          <a:stretch/>
        </p:blipFill>
        <p:spPr>
          <a:xfrm>
            <a:off x="3779912" y="5338151"/>
            <a:ext cx="722209" cy="130977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853" y="6549282"/>
            <a:ext cx="2343150" cy="2476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4437113"/>
            <a:ext cx="1768086" cy="170753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4">
            <a:clrChange>
              <a:clrFrom>
                <a:srgbClr val="EBEEF5"/>
              </a:clrFrom>
              <a:clrTo>
                <a:srgbClr val="EBEE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2661" y="4212419"/>
            <a:ext cx="1847850" cy="25986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/>
          <p:cNvPicPr/>
          <p:nvPr/>
        </p:nvPicPr>
        <p:blipFill rotWithShape="1">
          <a:blip r:embed="rId2" cstate="print">
            <a:clrChange>
              <a:clrFrom>
                <a:srgbClr val="F5F3F0"/>
              </a:clrFrom>
              <a:clrTo>
                <a:srgbClr val="F5F3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b="35330"/>
          <a:stretch/>
        </p:blipFill>
        <p:spPr bwMode="auto">
          <a:xfrm>
            <a:off x="604802" y="380685"/>
            <a:ext cx="3727334" cy="13921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DE" altLang="de-DE"/>
          </a:p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  <a:p>
            <a:pPr eaLnBrk="1" hangingPunct="1">
              <a:buFontTx/>
              <a:buNone/>
            </a:pPr>
            <a:endParaRPr lang="de-DE" altLang="de-DE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5525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3"/>
          <p:cNvSpPr>
            <a:spLocks noChangeArrowheads="1"/>
          </p:cNvSpPr>
          <p:nvPr/>
        </p:nvSpPr>
        <p:spPr bwMode="auto">
          <a:xfrm rot="649424">
            <a:off x="1174983" y="557877"/>
            <a:ext cx="1330291" cy="663889"/>
          </a:xfrm>
          <a:prstGeom prst="rect">
            <a:avLst/>
          </a:prstGeom>
          <a:solidFill>
            <a:srgbClr val="33C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Bessere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Qualifizierung</a:t>
            </a:r>
          </a:p>
        </p:txBody>
      </p:sp>
      <p:pic>
        <p:nvPicPr>
          <p:cNvPr id="17415" name="Grafik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8382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15"/>
          <p:cNvSpPr>
            <a:spLocks noChangeArrowheads="1"/>
          </p:cNvSpPr>
          <p:nvPr/>
        </p:nvSpPr>
        <p:spPr bwMode="auto">
          <a:xfrm>
            <a:off x="228600" y="5943600"/>
            <a:ext cx="8534400" cy="9144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9. Klasse</a:t>
            </a:r>
          </a:p>
        </p:txBody>
      </p:sp>
      <p:sp>
        <p:nvSpPr>
          <p:cNvPr id="17417" name="Rectangle 28"/>
          <p:cNvSpPr>
            <a:spLocks noChangeArrowheads="1"/>
          </p:cNvSpPr>
          <p:nvPr/>
        </p:nvSpPr>
        <p:spPr bwMode="auto">
          <a:xfrm>
            <a:off x="1638300" y="1966913"/>
            <a:ext cx="2819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6019801" y="2362200"/>
            <a:ext cx="3068783" cy="3505200"/>
            <a:chOff x="6019800" y="2362200"/>
            <a:chExt cx="3215644" cy="3505200"/>
          </a:xfrm>
        </p:grpSpPr>
        <p:sp>
          <p:nvSpPr>
            <p:cNvPr id="17441" name="Rectangle 18"/>
            <p:cNvSpPr>
              <a:spLocks noChangeArrowheads="1"/>
            </p:cNvSpPr>
            <p:nvPr/>
          </p:nvSpPr>
          <p:spPr bwMode="auto">
            <a:xfrm>
              <a:off x="6248400" y="5257800"/>
              <a:ext cx="2133600" cy="6096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/>
                <a:t>Bestandener QA</a:t>
              </a:r>
            </a:p>
          </p:txBody>
        </p:sp>
        <p:sp>
          <p:nvSpPr>
            <p:cNvPr id="17442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6019800" y="4419600"/>
              <a:ext cx="2255364" cy="495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990099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 panose="020B0A04020102020204" pitchFamily="34" charset="0"/>
                </a:rPr>
                <a:t>Berufs-</a:t>
              </a:r>
            </a:p>
            <a:p>
              <a:pPr algn="ctr"/>
              <a:r>
                <a:rPr lang="de-DE" sz="3600" kern="10" dirty="0" err="1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990099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 panose="020B0A04020102020204" pitchFamily="34" charset="0"/>
                </a:rPr>
                <a:t>fachschule</a:t>
              </a:r>
              <a:endParaRPr lang="de-DE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7443" name="Grafik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350" y="2971800"/>
              <a:ext cx="1135063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4" name="Rectangle 27"/>
            <p:cNvSpPr>
              <a:spLocks noChangeArrowheads="1"/>
            </p:cNvSpPr>
            <p:nvPr/>
          </p:nvSpPr>
          <p:spPr bwMode="auto">
            <a:xfrm>
              <a:off x="6096000" y="2362200"/>
              <a:ext cx="2362200" cy="533400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/>
                <a:t>Dienstleistungsberufe</a:t>
              </a:r>
            </a:p>
          </p:txBody>
        </p:sp>
        <p:sp>
          <p:nvSpPr>
            <p:cNvPr id="17445" name="AutoShape 30"/>
            <p:cNvSpPr>
              <a:spLocks noChangeArrowheads="1"/>
            </p:cNvSpPr>
            <p:nvPr/>
          </p:nvSpPr>
          <p:spPr bwMode="auto">
            <a:xfrm rot="16010638">
              <a:off x="7627377" y="3387320"/>
              <a:ext cx="2579687" cy="636447"/>
            </a:xfrm>
            <a:prstGeom prst="curvedUpArrow">
              <a:avLst>
                <a:gd name="adj1" fmla="val 64870"/>
                <a:gd name="adj2" fmla="val 108680"/>
                <a:gd name="adj3" fmla="val 4180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200"/>
            </a:p>
          </p:txBody>
        </p:sp>
      </p:grp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154079" y="2361692"/>
            <a:ext cx="2970121" cy="3505708"/>
            <a:chOff x="-7753" y="2361692"/>
            <a:chExt cx="3131953" cy="3505708"/>
          </a:xfrm>
        </p:grpSpPr>
        <p:pic>
          <p:nvPicPr>
            <p:cNvPr id="17435" name="Grafik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971800"/>
              <a:ext cx="122872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36" name="Gruppieren 1"/>
            <p:cNvGrpSpPr>
              <a:grpSpLocks/>
            </p:cNvGrpSpPr>
            <p:nvPr/>
          </p:nvGrpSpPr>
          <p:grpSpPr bwMode="auto">
            <a:xfrm>
              <a:off x="-7753" y="2361692"/>
              <a:ext cx="3131953" cy="3505708"/>
              <a:chOff x="-7753" y="2361692"/>
              <a:chExt cx="3131953" cy="3505708"/>
            </a:xfrm>
          </p:grpSpPr>
          <p:sp>
            <p:nvSpPr>
              <p:cNvPr id="17437" name="Rectangle 16"/>
              <p:cNvSpPr>
                <a:spLocks noChangeArrowheads="1"/>
              </p:cNvSpPr>
              <p:nvPr/>
            </p:nvSpPr>
            <p:spPr bwMode="auto">
              <a:xfrm>
                <a:off x="457200" y="5257800"/>
                <a:ext cx="2286000" cy="60960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400"/>
                  <a:t>Bestandener QA</a:t>
                </a:r>
              </a:p>
            </p:txBody>
          </p:sp>
          <p:sp>
            <p:nvSpPr>
              <p:cNvPr id="17438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533400" y="4267200"/>
                <a:ext cx="2405063" cy="5715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de-DE" sz="3600" kern="10" dirty="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solidFill>
                      <a:srgbClr val="990099">
                        <a:alpha val="50195"/>
                      </a:srgb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 Black" panose="020B0A04020102020204" pitchFamily="34" charset="0"/>
                  </a:rPr>
                  <a:t>Wirtschafts-</a:t>
                </a:r>
              </a:p>
              <a:p>
                <a:pPr algn="ctr"/>
                <a:r>
                  <a:rPr lang="de-DE" sz="3600" kern="10" dirty="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solidFill>
                      <a:srgbClr val="990099">
                        <a:alpha val="50195"/>
                      </a:srgb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 Black" panose="020B0A04020102020204" pitchFamily="34" charset="0"/>
                  </a:rPr>
                  <a:t>schule</a:t>
                </a:r>
              </a:p>
            </p:txBody>
          </p:sp>
          <p:sp>
            <p:nvSpPr>
              <p:cNvPr id="17439" name="Rectangle 29"/>
              <p:cNvSpPr>
                <a:spLocks noChangeArrowheads="1"/>
              </p:cNvSpPr>
              <p:nvPr/>
            </p:nvSpPr>
            <p:spPr bwMode="auto">
              <a:xfrm>
                <a:off x="762000" y="2362200"/>
                <a:ext cx="2362200" cy="533400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800" b="1"/>
                  <a:t>Kaufmännische Berufe</a:t>
                </a:r>
              </a:p>
            </p:txBody>
          </p:sp>
          <p:sp>
            <p:nvSpPr>
              <p:cNvPr id="17440" name="AutoShape 31"/>
              <p:cNvSpPr>
                <a:spLocks noChangeArrowheads="1"/>
              </p:cNvSpPr>
              <p:nvPr/>
            </p:nvSpPr>
            <p:spPr bwMode="auto">
              <a:xfrm rot="16162039">
                <a:off x="-974789" y="3328728"/>
                <a:ext cx="2743697" cy="809625"/>
              </a:xfrm>
              <a:prstGeom prst="curvedDownArrow">
                <a:avLst>
                  <a:gd name="adj1" fmla="val 52933"/>
                  <a:gd name="adj2" fmla="val 91012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200"/>
              </a:p>
            </p:txBody>
          </p:sp>
        </p:grpSp>
      </p:grpSp>
      <p:sp>
        <p:nvSpPr>
          <p:cNvPr id="17421" name="Line 36"/>
          <p:cNvSpPr>
            <a:spLocks noChangeShapeType="1"/>
          </p:cNvSpPr>
          <p:nvPr/>
        </p:nvSpPr>
        <p:spPr bwMode="auto">
          <a:xfrm>
            <a:off x="304800" y="5029200"/>
            <a:ext cx="2667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2" name="Line 37"/>
          <p:cNvSpPr>
            <a:spLocks noChangeShapeType="1"/>
          </p:cNvSpPr>
          <p:nvPr/>
        </p:nvSpPr>
        <p:spPr bwMode="auto">
          <a:xfrm>
            <a:off x="3200400" y="4419600"/>
            <a:ext cx="2667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3" name="Line 38"/>
          <p:cNvSpPr>
            <a:spLocks noChangeShapeType="1"/>
          </p:cNvSpPr>
          <p:nvPr/>
        </p:nvSpPr>
        <p:spPr bwMode="auto">
          <a:xfrm>
            <a:off x="6019800" y="5105400"/>
            <a:ext cx="2667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4" name="Line 39"/>
          <p:cNvSpPr>
            <a:spLocks noChangeShapeType="1"/>
          </p:cNvSpPr>
          <p:nvPr/>
        </p:nvSpPr>
        <p:spPr bwMode="auto">
          <a:xfrm>
            <a:off x="304800" y="5257800"/>
            <a:ext cx="2667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Line 40"/>
          <p:cNvSpPr>
            <a:spLocks noChangeShapeType="1"/>
          </p:cNvSpPr>
          <p:nvPr/>
        </p:nvSpPr>
        <p:spPr bwMode="auto">
          <a:xfrm>
            <a:off x="3200400" y="4648200"/>
            <a:ext cx="2667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6" name="Line 41"/>
          <p:cNvSpPr>
            <a:spLocks noChangeShapeType="1"/>
          </p:cNvSpPr>
          <p:nvPr/>
        </p:nvSpPr>
        <p:spPr bwMode="auto">
          <a:xfrm>
            <a:off x="6019800" y="5257800"/>
            <a:ext cx="2667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3176660" y="2080927"/>
            <a:ext cx="2846460" cy="3657600"/>
            <a:chOff x="3122613" y="2057400"/>
            <a:chExt cx="2947987" cy="3657600"/>
          </a:xfrm>
        </p:grpSpPr>
        <p:sp>
          <p:nvSpPr>
            <p:cNvPr id="17428" name="Rectangle 17"/>
            <p:cNvSpPr>
              <a:spLocks noChangeArrowheads="1"/>
            </p:cNvSpPr>
            <p:nvPr/>
          </p:nvSpPr>
          <p:spPr bwMode="auto">
            <a:xfrm>
              <a:off x="3429000" y="4648200"/>
              <a:ext cx="1981200" cy="1066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/>
                <a:t>2,5 im QA</a:t>
              </a:r>
            </a:p>
          </p:txBody>
        </p:sp>
        <p:sp>
          <p:nvSpPr>
            <p:cNvPr id="17429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352800" y="4038600"/>
              <a:ext cx="2405063" cy="266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A50021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 panose="020B0A04020102020204" pitchFamily="34" charset="0"/>
                </a:rPr>
                <a:t>9 plus 2</a:t>
              </a:r>
            </a:p>
          </p:txBody>
        </p:sp>
        <p:pic>
          <p:nvPicPr>
            <p:cNvPr id="17430" name="Grafik 2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025" y="2514600"/>
              <a:ext cx="117157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1" name="AutoShape 32"/>
            <p:cNvSpPr>
              <a:spLocks noChangeArrowheads="1"/>
            </p:cNvSpPr>
            <p:nvPr/>
          </p:nvSpPr>
          <p:spPr bwMode="auto">
            <a:xfrm rot="-5370807">
              <a:off x="4494213" y="3200400"/>
              <a:ext cx="1752600" cy="228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32" name="AutoShape 33"/>
            <p:cNvSpPr>
              <a:spLocks noChangeArrowheads="1"/>
            </p:cNvSpPr>
            <p:nvPr/>
          </p:nvSpPr>
          <p:spPr bwMode="auto">
            <a:xfrm rot="-6166176">
              <a:off x="2597151" y="3194050"/>
              <a:ext cx="1274762" cy="223837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33" name="AutoShape 34"/>
            <p:cNvSpPr>
              <a:spLocks noChangeArrowheads="1"/>
            </p:cNvSpPr>
            <p:nvPr/>
          </p:nvSpPr>
          <p:spPr bwMode="auto">
            <a:xfrm rot="-3925956">
              <a:off x="5142706" y="3409157"/>
              <a:ext cx="1635125" cy="220662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34" name="Rectangle 42"/>
            <p:cNvSpPr>
              <a:spLocks noChangeArrowheads="1"/>
            </p:cNvSpPr>
            <p:nvPr/>
          </p:nvSpPr>
          <p:spPr bwMode="auto">
            <a:xfrm>
              <a:off x="3200400" y="2057400"/>
              <a:ext cx="27432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/>
                <a:t>Technische Berufe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9142" y="2952502"/>
            <a:ext cx="1865037" cy="131469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2239" y="2621107"/>
            <a:ext cx="1113495" cy="141917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10"/>
          <a:srcRect t="11618"/>
          <a:stretch/>
        </p:blipFill>
        <p:spPr>
          <a:xfrm>
            <a:off x="808548" y="2962620"/>
            <a:ext cx="1253693" cy="1262960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2" y="6605873"/>
            <a:ext cx="2343150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145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051720" y="838200"/>
            <a:ext cx="426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000" b="1" i="1">
                <a:solidFill>
                  <a:schemeClr val="bg2"/>
                </a:solidFill>
              </a:rPr>
              <a:t>Zum Erfolg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000" b="1" i="1">
                <a:solidFill>
                  <a:schemeClr val="bg2"/>
                </a:solidFill>
              </a:rPr>
              <a:t>gibt es keinen Lift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505200" y="3200400"/>
            <a:ext cx="43434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000" b="1" i="1" dirty="0">
                <a:solidFill>
                  <a:schemeClr val="bg2"/>
                </a:solidFill>
              </a:rPr>
              <a:t>- man muss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000" b="1" i="1" dirty="0">
                <a:solidFill>
                  <a:schemeClr val="bg2"/>
                </a:solidFill>
              </a:rPr>
              <a:t>die Treppe nehmen!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791200" y="5257800"/>
            <a:ext cx="2667000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2"/>
                </a:solidFill>
              </a:rPr>
              <a:t>Emil </a:t>
            </a:r>
            <a:r>
              <a:rPr lang="de-DE" altLang="de-DE" sz="2000" i="1" dirty="0" err="1">
                <a:solidFill>
                  <a:schemeClr val="bg2"/>
                </a:solidFill>
              </a:rPr>
              <a:t>Oescl</a:t>
            </a:r>
            <a:endParaRPr lang="de-DE" altLang="de-DE" sz="2000" i="1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2"/>
                </a:solidFill>
              </a:rPr>
              <a:t>(Schweizer Schriftsteller)</a:t>
            </a:r>
          </a:p>
        </p:txBody>
      </p:sp>
      <p:pic>
        <p:nvPicPr>
          <p:cNvPr id="7" name="Grafik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048000"/>
            <a:ext cx="287655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 autoUpdateAnimBg="0"/>
      <p:bldP spid="47109" grpId="0" animBg="1" autoUpdateAnimBg="0"/>
      <p:bldP spid="47110" grpId="0" animBg="1" autoUpdateAnimBg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Bildschirmpräsentation (4:3)</PresentationFormat>
  <Paragraphs>123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 Black</vt:lpstr>
      <vt:lpstr>Calibri</vt:lpstr>
      <vt:lpstr>Mangal</vt:lpstr>
      <vt:lpstr>Symbol</vt:lpstr>
      <vt:lpstr>Times New Roman</vt:lpstr>
      <vt:lpstr>Standarddesign</vt:lpstr>
      <vt:lpstr>Was ist „ 9plus2“ ?</vt:lpstr>
      <vt:lpstr>Warum gerade „ 9plus2“?</vt:lpstr>
      <vt:lpstr>Zeitplanung für „ 9plus2“</vt:lpstr>
      <vt:lpstr>Stundentafel „ 9plus2“ </vt:lpstr>
      <vt:lpstr>Wie kommt man in „ 9plus2“ ?</vt:lpstr>
      <vt:lpstr>Wie werde ich im QA abschneiden?</vt:lpstr>
      <vt:lpstr>Die Mühe lohnt sich!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Hauptschule – für viele ein guter Weg</dc:title>
  <dc:creator>Christina Ost</dc:creator>
  <cp:lastModifiedBy>Angelika Bartl - Mittelschule Rain</cp:lastModifiedBy>
  <cp:revision>171</cp:revision>
  <dcterms:created xsi:type="dcterms:W3CDTF">2007-08-10T12:49:43Z</dcterms:created>
  <dcterms:modified xsi:type="dcterms:W3CDTF">2022-03-09T10:51:32Z</dcterms:modified>
</cp:coreProperties>
</file>