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7" r:id="rId3"/>
    <p:sldId id="294" r:id="rId4"/>
    <p:sldId id="295" r:id="rId5"/>
    <p:sldId id="298" r:id="rId6"/>
    <p:sldId id="302" r:id="rId7"/>
    <p:sldId id="315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99CC00"/>
    <a:srgbClr val="FF6600"/>
    <a:srgbClr val="C9F4FD"/>
    <a:srgbClr val="CCFF99"/>
    <a:srgbClr val="CCFFCC"/>
    <a:srgbClr val="CCFF33"/>
    <a:srgbClr val="FFCC00"/>
    <a:srgbClr val="DDDDF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97" autoAdjust="0"/>
  </p:normalViewPr>
  <p:slideViewPr>
    <p:cSldViewPr>
      <p:cViewPr varScale="1">
        <p:scale>
          <a:sx n="68" d="100"/>
          <a:sy n="68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3F1E45E-04FB-4422-8199-5A96DBC814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9820ED4-1613-4DEA-97B6-ED1220E4E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493ADF-FEFB-4853-A1F6-12BB891632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4A56EBA-E23C-4B6D-A062-D22AB4334B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33C6DF8-991A-4FAF-B931-1C7878BC2B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0C5ED25F-BCE9-44F4-B683-217D52BCA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11A133-A12B-403F-8B72-44E6BE61213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3F80769-10CE-4343-8CF8-A6E98C495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EA9C18-668D-44EF-ACA2-CE36B973F236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42CA49F-B098-4D86-A82C-C42452715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5BA82F8-FBC1-479E-9797-BEECD20F9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1A133-A12B-403F-8B72-44E6BE61213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438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3783A-C82D-40FA-A4F0-0F70540BA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5DD84B-23D7-4631-BC18-AD07C4BD3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28BC-78B3-462A-B576-0D0BD22C1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E189D7-2C6C-4248-8B06-444ECE8BB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8FC653-99D1-403D-82CC-676EE1B36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AF75A-7753-456F-A414-F4FF038EDE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24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47218-D228-419E-8013-06814BE0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54774-558C-4275-B7AF-B484FAB85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267EA5-8CCE-47EA-BED0-9C31C89D5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20C67-7A53-429C-8259-7EBAED2B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D54FC4-00C7-4A07-BCEA-E0267BCEC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299F-4A31-4794-B206-A15856A5F6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38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419D49-1FB1-4E19-ABAC-C9D45F3F0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11CFF7-5D81-4E39-BF89-0AA8AD1C0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69273-0C83-40A1-B0F7-02752857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A785C-C2AA-4311-B056-D56039A0F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856C2-6865-47CF-B66A-F01654081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A6D76-DD3C-4873-96FB-D0317F1259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450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39253-2993-48D1-A05A-9B0D8211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14A25-F6F5-49DC-BBAE-8463B43A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642636-82B8-4687-B00B-45790BDED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E7221-4E22-4D3F-8174-BC2FE5720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61983-2927-4EA3-AE12-1593AEAA7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3C57-A643-457F-A693-ABEB87539A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52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07AD5-CDCC-4A56-8F60-065DD2F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525911-A6AB-40E0-884F-518C7C6F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F4BD94-ECAC-4522-AD8B-AE85D9941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D2D30-87A6-4FFF-928D-2B13F5C67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A83533-1749-4522-9C36-2326ACE59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B556F-7310-413B-A327-581ED4A112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065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BC1B2-3C42-47E2-BC7B-1CA8FB96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D6CAD3-D6EA-4C07-8156-958B4744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2B67A2-E78A-4F1D-A8D5-727340660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0F0A8-563C-4D5F-9B21-F781912FE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86331-CDD9-4963-BE61-A1DA1C0FC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307E0-4621-45B9-BBD2-C5C388327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FB20-0739-494D-B4D1-D4C03A056F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42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8E3A8-0DFE-4EAF-94C1-32E8E0F7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002AD-1FC5-4EBD-88F7-5F0AAD2D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254E32-9DB9-4E68-948D-F56FECA5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AE8FC6-AFFE-44B4-B329-0E463377A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124CC5-5DF6-4898-976C-9298EE754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7A5100-7D7B-4367-9D15-85B3C7A53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18F1D-3391-4365-BC77-63A369277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54EF22-5717-4A4D-BD3E-389F31083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0BA2E-2E48-4B59-8720-8B9B86AF95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179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E64CA-9291-468C-AADD-54419631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83B6B7-87D6-4D21-AF4F-BEC3CBF12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739C84-9787-4CFE-BC7E-FDDD6A0A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468955-1959-4391-8F46-D278D4262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727F6-E544-4994-9AC4-4F0E031BD2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38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D0AE18-14DD-4E18-8ED7-1ABA962B5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097EE2-EAC9-4305-BC8B-442B5B390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691FB4-72A4-4AFB-BBC5-728153465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E2842-013B-4726-BF3A-0DFC370D6E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88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BCC17-9F12-4CAA-9574-293477E7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1F500-7E46-4ED3-AD17-D5A0FC50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2DE2C2-551D-4FA1-8332-1F1E4C51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9623B-E62F-4F7A-A8A5-84D37180C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BA8D3-AD46-4E77-822A-315A25DF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E9C3A-9BFE-4D01-B22E-E4A1B2E1F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0B1D8-27A6-44DA-ABFF-3924D59643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17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981A8-594C-4AA8-8AB3-71834DC5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2B6395-D3DC-47E1-9F43-3E587170B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FA343E-D157-428B-9B3A-899911AC6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F0F76-3E30-456E-9DB8-174926903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CA2D8-DC02-41A8-BB3D-CB741C927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0C06E-7D11-4D9D-B534-2513AA0A1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12FF6-2EAB-4F76-9010-C4130E70A0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1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7B4E2-79D2-498B-BF34-597F20363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919032-DCFF-42D3-80E9-71AB01E4F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104704-41EB-426A-9F29-BDFE08D56E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B0074F-45F8-43F7-B9F9-10DD6BE450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42F9D-EBD2-4EAB-AB06-439B8E046A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800546-8BA4-48A5-90B5-B88899C035B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aue Papierstreifen in Wellenform">
            <a:extLst>
              <a:ext uri="{FF2B5EF4-FFF2-40B4-BE49-F238E27FC236}">
                <a16:creationId xmlns:a16="http://schemas.microsoft.com/office/drawing/2014/main" id="{691BD93F-F152-4D1E-8CE1-BF475E498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DE5423E-46B0-4442-B57B-60B067C4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267200" cy="41259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A7CE870-A8BC-4BDA-A0A6-0FC5467CE44D}"/>
              </a:ext>
            </a:extLst>
          </p:cNvPr>
          <p:cNvSpPr/>
          <p:nvPr/>
        </p:nvSpPr>
        <p:spPr>
          <a:xfrm>
            <a:off x="1690687" y="1922780"/>
            <a:ext cx="5762625" cy="301244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>
                <a:gd name="adj" fmla="val 8844057"/>
              </a:avLst>
            </a:prstTxWarp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3600" b="1" kern="1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12700" dist="38100" dir="2700000" algn="tl">
                    <a:srgbClr val="CCEED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M-Zweig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3600" kern="1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12700" dist="38100" dir="2700000" algn="tl">
                    <a:srgbClr val="CCEED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7CE870-A8BC-4BDA-A0A6-0FC5467CE44D}"/>
              </a:ext>
            </a:extLst>
          </p:cNvPr>
          <p:cNvSpPr/>
          <p:nvPr/>
        </p:nvSpPr>
        <p:spPr>
          <a:xfrm>
            <a:off x="1592039" y="3306441"/>
            <a:ext cx="5762625" cy="237626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18905675"/>
              </a:avLst>
            </a:prstTxWarp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3600" b="1" kern="1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12700" dist="38100" dir="2700000" algn="tl">
                    <a:srgbClr val="CCEED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de-DE" sz="3600" kern="1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12700" dist="38100" dir="2700000" algn="tl">
                    <a:srgbClr val="CCEED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3600" b="1" kern="12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12700" dist="38100" dir="2700000" algn="tl">
                    <a:srgbClr val="CCEEDF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Gebrüder-Lachner-Mittelschule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624231-9DFE-468B-9203-BBF68D18F56D}"/>
              </a:ext>
            </a:extLst>
          </p:cNvPr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r="4882" b="2"/>
          <a:stretch/>
        </p:blipFill>
        <p:spPr>
          <a:xfrm>
            <a:off x="3537246" y="2575631"/>
            <a:ext cx="1898850" cy="208823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laue Papierstreifen in Wellenform">
            <a:extLst>
              <a:ext uri="{FF2B5EF4-FFF2-40B4-BE49-F238E27FC236}">
                <a16:creationId xmlns:a16="http://schemas.microsoft.com/office/drawing/2014/main" id="{B917957F-0996-4BD5-BD71-9B4761B40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0C187DA-A5FB-4AC7-A749-9F35E7F8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620687"/>
            <a:ext cx="6546387" cy="3673673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718E6CBB-0E39-4850-873E-6AD99209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915" y="-26210"/>
            <a:ext cx="93887" cy="4848225"/>
          </a:xfrm>
          <a:prstGeom prst="rect">
            <a:avLst/>
          </a:prstGeom>
          <a:solidFill>
            <a:srgbClr val="FFC0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</a:pPr>
            <a:endParaRPr lang="de-DE" altLang="de-DE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DF19095A-C066-48D8-899C-9E5B3C45C06C}"/>
              </a:ext>
            </a:extLst>
          </p:cNvPr>
          <p:cNvSpPr>
            <a:spLocks noChangeArrowheads="1"/>
          </p:cNvSpPr>
          <p:nvPr/>
        </p:nvSpPr>
        <p:spPr bwMode="auto">
          <a:xfrm rot="-180000">
            <a:off x="402396" y="27453"/>
            <a:ext cx="2121869" cy="1005023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92D05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</a:pPr>
            <a:endParaRPr lang="de-DE" altLang="de-DE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12EB9073-7411-4CDA-8E29-292B86334180}"/>
              </a:ext>
            </a:extLst>
          </p:cNvPr>
          <p:cNvSpPr>
            <a:spLocks noChangeArrowheads="1"/>
          </p:cNvSpPr>
          <p:nvPr/>
        </p:nvSpPr>
        <p:spPr bwMode="auto">
          <a:xfrm rot="300000">
            <a:off x="103366" y="939975"/>
            <a:ext cx="2124043" cy="1183571"/>
          </a:xfrm>
          <a:prstGeom prst="leftArrow">
            <a:avLst>
              <a:gd name="adj1" fmla="val 50000"/>
              <a:gd name="adj2" fmla="val 49993"/>
            </a:avLst>
          </a:prstGeom>
          <a:solidFill>
            <a:srgbClr val="FFFF66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</a:pPr>
            <a:endParaRPr lang="de-DE" altLang="de-DE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68A10063-332B-49A9-A589-057CC75A0E6F}"/>
              </a:ext>
            </a:extLst>
          </p:cNvPr>
          <p:cNvSpPr>
            <a:spLocks noChangeArrowheads="1"/>
          </p:cNvSpPr>
          <p:nvPr/>
        </p:nvSpPr>
        <p:spPr bwMode="auto">
          <a:xfrm rot="-300000">
            <a:off x="211159" y="2187476"/>
            <a:ext cx="2409510" cy="126766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</a:pPr>
            <a:r>
              <a:rPr lang="de-DE" altLang="de-DE" sz="3200" b="1" dirty="0">
                <a:solidFill>
                  <a:srgbClr val="000000"/>
                </a:solidFill>
                <a:latin typeface="Calibri"/>
                <a:ea typeface="MS PGothic"/>
              </a:rPr>
              <a:t>Mittelschule</a:t>
            </a:r>
            <a:endParaRPr lang="de-DE" altLang="de-DE" sz="3200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3AF663DB-0E61-45FB-9B97-2DA61D2B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" y="3756802"/>
            <a:ext cx="2093798" cy="728662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0099FF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</a:pPr>
            <a:endParaRPr lang="de-DE" altLang="de-DE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5852A2D-0A91-40E1-B521-25EF3803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92889"/>
            <a:ext cx="46668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altLang="de-DE" sz="2600" b="1" dirty="0">
                <a:solidFill>
                  <a:srgbClr val="5C8E26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Die drei Säulen der Mittelschule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BC6D6F-ED6C-472C-B359-B8A1F09AA566}"/>
              </a:ext>
            </a:extLst>
          </p:cNvPr>
          <p:cNvSpPr txBox="1"/>
          <p:nvPr/>
        </p:nvSpPr>
        <p:spPr>
          <a:xfrm>
            <a:off x="4110915" y="4260588"/>
            <a:ext cx="2481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b="1" dirty="0">
                <a:solidFill>
                  <a:srgbClr val="92D05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Stark als Person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 vielfältige Persönlichkeits-bildung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82AB30-DB4A-4C8B-A0BA-258A770EA1F7}"/>
              </a:ext>
            </a:extLst>
          </p:cNvPr>
          <p:cNvSpPr txBox="1"/>
          <p:nvPr/>
        </p:nvSpPr>
        <p:spPr>
          <a:xfrm>
            <a:off x="1925141" y="4330535"/>
            <a:ext cx="2510827" cy="2398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b="1" dirty="0">
                <a:solidFill>
                  <a:srgbClr val="92D05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Stark im Wissen</a:t>
            </a:r>
            <a:endParaRPr lang="de-DE" altLang="de-DE" sz="2400" b="1" dirty="0">
              <a:solidFill>
                <a:srgbClr val="0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individuelle Förderung; begabungs-gerechte Abschlüsse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A22625-9334-4C9D-AB0A-49C498D0FD46}"/>
              </a:ext>
            </a:extLst>
          </p:cNvPr>
          <p:cNvSpPr txBox="1"/>
          <p:nvPr/>
        </p:nvSpPr>
        <p:spPr>
          <a:xfrm>
            <a:off x="6449623" y="4470316"/>
            <a:ext cx="263238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b="1" dirty="0">
                <a:solidFill>
                  <a:srgbClr val="92D05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Stark für den Beruf</a:t>
            </a:r>
            <a:r>
              <a:rPr lang="de-DE" altLang="de-DE" sz="24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Berufsorientierung, 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Praxisbezug, 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Handlungs-orientierung</a:t>
            </a:r>
          </a:p>
        </p:txBody>
      </p:sp>
    </p:spTree>
    <p:extLst>
      <p:ext uri="{BB962C8B-B14F-4D97-AF65-F5344CB8AC3E}">
        <p14:creationId xmlns:p14="http://schemas.microsoft.com/office/powerpoint/2010/main" val="396965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laue Papierstreifen in Wellenform">
            <a:extLst>
              <a:ext uri="{FF2B5EF4-FFF2-40B4-BE49-F238E27FC236}">
                <a16:creationId xmlns:a16="http://schemas.microsoft.com/office/drawing/2014/main" id="{C5D1568D-45B9-4B38-BC5B-1F6B6F97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pic>
        <p:nvPicPr>
          <p:cNvPr id="9219" name="Grafik 4">
            <a:extLst>
              <a:ext uri="{FF2B5EF4-FFF2-40B4-BE49-F238E27FC236}">
                <a16:creationId xmlns:a16="http://schemas.microsoft.com/office/drawing/2014/main" id="{05D09832-28C7-42E0-95C1-51379519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942975"/>
            <a:ext cx="696595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4D765CA-A13F-4F08-B88A-7A60DC351E16}"/>
              </a:ext>
            </a:extLst>
          </p:cNvPr>
          <p:cNvSpPr txBox="1"/>
          <p:nvPr/>
        </p:nvSpPr>
        <p:spPr>
          <a:xfrm>
            <a:off x="179512" y="28638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4000" dirty="0">
                <a:solidFill>
                  <a:srgbClr val="5C8E26"/>
                </a:solidFill>
                <a:latin typeface="Times New Roman"/>
                <a:ea typeface="+mj-ea"/>
                <a:cs typeface="+mj-cs"/>
              </a:rPr>
              <a:t>Ab der 7</a:t>
            </a: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5C8E2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. Klasse:</a:t>
            </a:r>
            <a:b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0E3546-5E3C-4CC5-B3FF-FBBA99F07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1191183"/>
            <a:ext cx="3240360" cy="1077218"/>
          </a:xfrm>
          <a:solidFill>
            <a:srgbClr val="C9F4FD"/>
          </a:solidFill>
        </p:spPr>
        <p:txBody>
          <a:bodyPr/>
          <a:lstStyle/>
          <a:p>
            <a:pPr eaLnBrk="1" hangingPunct="1"/>
            <a:r>
              <a:rPr lang="de-DE" altLang="de-DE" sz="2400" dirty="0"/>
              <a:t>Unterschiedliche Wege zu unterschiedlichen Zielen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Blaue Papierstreifen in Wellenform">
            <a:extLst>
              <a:ext uri="{FF2B5EF4-FFF2-40B4-BE49-F238E27FC236}">
                <a16:creationId xmlns:a16="http://schemas.microsoft.com/office/drawing/2014/main" id="{50156C65-0CD9-4B76-B9F6-5B1200532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7982EE11-EE8B-4B81-BDE1-C5664264E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de-DE" altLang="de-DE" sz="3600" u="sng" dirty="0">
                <a:solidFill>
                  <a:srgbClr val="009900"/>
                </a:solidFill>
              </a:rPr>
              <a:t>M- und V-Klassen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1E6AC667-C141-41A5-BF3E-9DFB034DD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26" y="6203776"/>
            <a:ext cx="1752600" cy="609599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5. Klasse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61B17FB4-B6D6-4C6E-94EB-AF946296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973" y="4832176"/>
            <a:ext cx="1752600" cy="6858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7. Klasse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D4CA92E0-07F1-4B6B-8864-FEFDA743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773" y="3689176"/>
            <a:ext cx="1752600" cy="8382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8. Klasse</a:t>
            </a:r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4189D318-85C9-492A-9464-9D51907F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573" y="2546176"/>
            <a:ext cx="1752600" cy="8382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9. Klasse</a:t>
            </a: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F88F13AF-F25B-4914-9BBA-43EFD0B5D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469976"/>
            <a:ext cx="2696344" cy="9906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M 9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altLang="de-DE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2,33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D/M/E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oder </a:t>
            </a:r>
            <a:r>
              <a:rPr kumimoji="0" lang="de-DE" alt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Aufnahmepr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7C372128-51C5-4BE7-AF40-ACB86C46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26976"/>
            <a:ext cx="2696344" cy="9906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M 10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altLang="de-DE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2,33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D/M/E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oder </a:t>
            </a:r>
            <a:r>
              <a:rPr kumimoji="0" lang="de-DE" alt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Aufnahmepr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2AB88D41-A994-46E5-B80E-B3F1E780E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612976"/>
            <a:ext cx="2696344" cy="9906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M 8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altLang="de-DE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2,33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D/M/E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oder </a:t>
            </a:r>
            <a:r>
              <a:rPr kumimoji="0" lang="de-DE" alt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Aufnahmepr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60" name="Rectangle 11">
            <a:extLst>
              <a:ext uri="{FF2B5EF4-FFF2-40B4-BE49-F238E27FC236}">
                <a16:creationId xmlns:a16="http://schemas.microsoft.com/office/drawing/2014/main" id="{281FFCDD-4D8C-4A88-AE2E-D2BE3263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832176"/>
            <a:ext cx="2696344" cy="9906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M 7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altLang="de-DE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2,66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D/M/E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oder </a:t>
            </a:r>
            <a:r>
              <a:rPr kumimoji="0" lang="de-DE" alt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Aufnahmepr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61" name="AutoShape 12">
            <a:extLst>
              <a:ext uri="{FF2B5EF4-FFF2-40B4-BE49-F238E27FC236}">
                <a16:creationId xmlns:a16="http://schemas.microsoft.com/office/drawing/2014/main" id="{E349CC15-E44E-4075-8D40-F0FEAA7CDCF1}"/>
              </a:ext>
            </a:extLst>
          </p:cNvPr>
          <p:cNvSpPr>
            <a:spLocks noChangeArrowheads="1"/>
          </p:cNvSpPr>
          <p:nvPr/>
        </p:nvSpPr>
        <p:spPr bwMode="auto">
          <a:xfrm rot="20562333">
            <a:off x="2155527" y="6203777"/>
            <a:ext cx="108985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AutoShape 13">
            <a:extLst>
              <a:ext uri="{FF2B5EF4-FFF2-40B4-BE49-F238E27FC236}">
                <a16:creationId xmlns:a16="http://schemas.microsoft.com/office/drawing/2014/main" id="{1A431174-0835-45DF-B39C-365C86AD19BE}"/>
              </a:ext>
            </a:extLst>
          </p:cNvPr>
          <p:cNvSpPr>
            <a:spLocks noChangeArrowheads="1"/>
          </p:cNvSpPr>
          <p:nvPr/>
        </p:nvSpPr>
        <p:spPr bwMode="auto">
          <a:xfrm rot="12933335">
            <a:off x="2705994" y="553544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3" name="AutoShape 14">
            <a:extLst>
              <a:ext uri="{FF2B5EF4-FFF2-40B4-BE49-F238E27FC236}">
                <a16:creationId xmlns:a16="http://schemas.microsoft.com/office/drawing/2014/main" id="{FE8E31B9-F157-4AAE-BEDE-FDCBB0B30F8F}"/>
              </a:ext>
            </a:extLst>
          </p:cNvPr>
          <p:cNvSpPr>
            <a:spLocks noChangeArrowheads="1"/>
          </p:cNvSpPr>
          <p:nvPr/>
        </p:nvSpPr>
        <p:spPr bwMode="auto">
          <a:xfrm rot="13035822">
            <a:off x="2683791" y="4453026"/>
            <a:ext cx="1649354" cy="503237"/>
          </a:xfrm>
          <a:prstGeom prst="rightArrow">
            <a:avLst>
              <a:gd name="adj1" fmla="val 50000"/>
              <a:gd name="adj2" fmla="val 76735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4" name="AutoShape 15">
            <a:extLst>
              <a:ext uri="{FF2B5EF4-FFF2-40B4-BE49-F238E27FC236}">
                <a16:creationId xmlns:a16="http://schemas.microsoft.com/office/drawing/2014/main" id="{AB61D7F5-54C6-4438-B68A-0668E5F9CD73}"/>
              </a:ext>
            </a:extLst>
          </p:cNvPr>
          <p:cNvSpPr>
            <a:spLocks noChangeArrowheads="1"/>
          </p:cNvSpPr>
          <p:nvPr/>
        </p:nvSpPr>
        <p:spPr bwMode="auto">
          <a:xfrm rot="16061141">
            <a:off x="4819973" y="4527376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5" name="AutoShape 16">
            <a:extLst>
              <a:ext uri="{FF2B5EF4-FFF2-40B4-BE49-F238E27FC236}">
                <a16:creationId xmlns:a16="http://schemas.microsoft.com/office/drawing/2014/main" id="{A9E4F35B-1D8E-48D1-86D7-4ABB19E1C8B0}"/>
              </a:ext>
            </a:extLst>
          </p:cNvPr>
          <p:cNvSpPr>
            <a:spLocks noChangeArrowheads="1"/>
          </p:cNvSpPr>
          <p:nvPr/>
        </p:nvSpPr>
        <p:spPr bwMode="auto">
          <a:xfrm rot="12665789">
            <a:off x="2570486" y="3243836"/>
            <a:ext cx="1662112" cy="533400"/>
          </a:xfrm>
          <a:prstGeom prst="rightArrow">
            <a:avLst>
              <a:gd name="adj1" fmla="val 50000"/>
              <a:gd name="adj2" fmla="val 77902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6" name="AutoShape 17">
            <a:extLst>
              <a:ext uri="{FF2B5EF4-FFF2-40B4-BE49-F238E27FC236}">
                <a16:creationId xmlns:a16="http://schemas.microsoft.com/office/drawing/2014/main" id="{CEC077B0-0E9B-4B41-B754-10F168228B80}"/>
              </a:ext>
            </a:extLst>
          </p:cNvPr>
          <p:cNvSpPr>
            <a:spLocks noChangeArrowheads="1"/>
          </p:cNvSpPr>
          <p:nvPr/>
        </p:nvSpPr>
        <p:spPr bwMode="auto">
          <a:xfrm rot="18308208">
            <a:off x="4117505" y="568704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7" name="AutoShape 19">
            <a:extLst>
              <a:ext uri="{FF2B5EF4-FFF2-40B4-BE49-F238E27FC236}">
                <a16:creationId xmlns:a16="http://schemas.microsoft.com/office/drawing/2014/main" id="{8791B333-6D93-430E-A645-570844ED2D3C}"/>
              </a:ext>
            </a:extLst>
          </p:cNvPr>
          <p:cNvSpPr>
            <a:spLocks noChangeArrowheads="1"/>
          </p:cNvSpPr>
          <p:nvPr/>
        </p:nvSpPr>
        <p:spPr bwMode="auto">
          <a:xfrm rot="12695721">
            <a:off x="2528784" y="2144540"/>
            <a:ext cx="1662112" cy="381000"/>
          </a:xfrm>
          <a:prstGeom prst="rightArrow">
            <a:avLst>
              <a:gd name="adj1" fmla="val 50000"/>
              <a:gd name="adj2" fmla="val 109062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8" name="AutoShape 20">
            <a:extLst>
              <a:ext uri="{FF2B5EF4-FFF2-40B4-BE49-F238E27FC236}">
                <a16:creationId xmlns:a16="http://schemas.microsoft.com/office/drawing/2014/main" id="{8854DE1B-AD7D-4148-AF0E-5EAEBD867C4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27117" y="3453433"/>
            <a:ext cx="487363" cy="5016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9" name="Oval 22">
            <a:extLst>
              <a:ext uri="{FF2B5EF4-FFF2-40B4-BE49-F238E27FC236}">
                <a16:creationId xmlns:a16="http://schemas.microsoft.com/office/drawing/2014/main" id="{ADAEB979-867E-4902-AEB6-43E1751F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761" y="1645755"/>
            <a:ext cx="2057400" cy="1286952"/>
          </a:xfrm>
          <a:prstGeom prst="ellipse">
            <a:avLst/>
          </a:prstGeom>
          <a:solidFill>
            <a:srgbClr val="008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mit 2,5</a:t>
            </a:r>
          </a:p>
        </p:txBody>
      </p:sp>
      <p:sp>
        <p:nvSpPr>
          <p:cNvPr id="70" name="AutoShape 18">
            <a:extLst>
              <a:ext uri="{FF2B5EF4-FFF2-40B4-BE49-F238E27FC236}">
                <a16:creationId xmlns:a16="http://schemas.microsoft.com/office/drawing/2014/main" id="{33A792BB-F4E0-4431-99A6-A202DDB11A06}"/>
              </a:ext>
            </a:extLst>
          </p:cNvPr>
          <p:cNvSpPr>
            <a:spLocks noChangeArrowheads="1"/>
          </p:cNvSpPr>
          <p:nvPr/>
        </p:nvSpPr>
        <p:spPr bwMode="auto">
          <a:xfrm rot="20077772">
            <a:off x="5260505" y="210564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38B1B95F-11E2-42B0-A2EB-CBFB6FF4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456" y="1043985"/>
            <a:ext cx="2057401" cy="60177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</a:rPr>
              <a:t>V1/2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de-DE" altLang="de-DE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2,5</a:t>
            </a:r>
            <a:r>
              <a:rPr kumimoji="0" lang="de-DE" alt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im QA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AC4E03DD-34BE-492A-B7B1-652A08FB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377" y="5915294"/>
            <a:ext cx="1752600" cy="681604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6. Klasse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39BFA944-D99E-4CA9-8A65-C3791B904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3081" t="14132" r="4192" b="3288"/>
          <a:stretch/>
        </p:blipFill>
        <p:spPr>
          <a:xfrm>
            <a:off x="6252807" y="4036162"/>
            <a:ext cx="2612446" cy="2103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laue Papierstreifen in Wellenform">
            <a:extLst>
              <a:ext uri="{FF2B5EF4-FFF2-40B4-BE49-F238E27FC236}">
                <a16:creationId xmlns:a16="http://schemas.microsoft.com/office/drawing/2014/main" id="{A53E9E8F-D886-474B-A80A-D0B552AC3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83AD01EB-8ED6-4CB6-B981-9769D4B30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192" y="331788"/>
            <a:ext cx="7772400" cy="990600"/>
          </a:xfrm>
        </p:spPr>
        <p:txBody>
          <a:bodyPr/>
          <a:lstStyle/>
          <a:p>
            <a:pPr algn="l" eaLnBrk="1" hangingPunct="1"/>
            <a:r>
              <a:rPr lang="de-DE" altLang="de-DE" sz="3000" dirty="0">
                <a:solidFill>
                  <a:srgbClr val="5C8E26"/>
                </a:solidFill>
              </a:rPr>
              <a:t>Und danach:</a:t>
            </a:r>
            <a:br>
              <a:rPr lang="de-DE" altLang="de-DE" sz="3000" dirty="0">
                <a:solidFill>
                  <a:srgbClr val="5C8E26"/>
                </a:solidFill>
              </a:rPr>
            </a:br>
            <a:r>
              <a:rPr lang="de-DE" altLang="de-DE" sz="3000" dirty="0">
                <a:solidFill>
                  <a:srgbClr val="008000"/>
                </a:solidFill>
              </a:rPr>
              <a:t>Gute Berufsaussichten nach </a:t>
            </a:r>
            <a:br>
              <a:rPr lang="de-DE" altLang="de-DE" sz="3000" dirty="0">
                <a:solidFill>
                  <a:srgbClr val="008000"/>
                </a:solidFill>
              </a:rPr>
            </a:br>
            <a:r>
              <a:rPr lang="de-DE" altLang="de-DE" sz="3000" dirty="0">
                <a:solidFill>
                  <a:srgbClr val="008000"/>
                </a:solidFill>
              </a:rPr>
              <a:t>der Mittelschule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9DFA19D-4C3A-48AC-8A23-9F809E03E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dirty="0"/>
              <a:t>Berufliche Chancen</a:t>
            </a:r>
          </a:p>
        </p:txBody>
      </p:sp>
      <p:pic>
        <p:nvPicPr>
          <p:cNvPr id="13318" name="Grafik 6">
            <a:extLst>
              <a:ext uri="{FF2B5EF4-FFF2-40B4-BE49-F238E27FC236}">
                <a16:creationId xmlns:a16="http://schemas.microsoft.com/office/drawing/2014/main" id="{BA15BF79-4023-4F91-A93A-7741425E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038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9">
            <a:extLst>
              <a:ext uri="{FF2B5EF4-FFF2-40B4-BE49-F238E27FC236}">
                <a16:creationId xmlns:a16="http://schemas.microsoft.com/office/drawing/2014/main" id="{E13748B6-3FBD-4890-BA50-FBCDFB36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id="{766991C2-3B37-436E-8B64-1D66D466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76200" cy="152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FE094E63-DF56-4809-8AC6-C47536D6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76200" cy="152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EA33A04-BB4B-41F0-ADA1-FC0DAB59E366}"/>
              </a:ext>
            </a:extLst>
          </p:cNvPr>
          <p:cNvCxnSpPr/>
          <p:nvPr/>
        </p:nvCxnSpPr>
        <p:spPr>
          <a:xfrm>
            <a:off x="1692275" y="3357563"/>
            <a:ext cx="0" cy="358775"/>
          </a:xfrm>
          <a:prstGeom prst="lin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386E18C-6F22-43BC-84A8-2B64CCDA301D}"/>
              </a:ext>
            </a:extLst>
          </p:cNvPr>
          <p:cNvCxnSpPr/>
          <p:nvPr/>
        </p:nvCxnSpPr>
        <p:spPr>
          <a:xfrm flipH="1">
            <a:off x="1409700" y="3429000"/>
            <a:ext cx="38100" cy="207963"/>
          </a:xfrm>
          <a:prstGeom prst="line">
            <a:avLst/>
          </a:prstGeom>
          <a:ln w="63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28FE1E2-0649-0A1E-A355-357CBF306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129" y="2813019"/>
            <a:ext cx="4932054" cy="38418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6F8216-AC3B-A3BE-6B89-524270E03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129" y="2247881"/>
            <a:ext cx="4995263" cy="56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12C1BB-2538-2AAA-B6BC-0C295801D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944" y="6529798"/>
            <a:ext cx="2273417" cy="114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aue Papierstreifen in Wellenform">
            <a:extLst>
              <a:ext uri="{FF2B5EF4-FFF2-40B4-BE49-F238E27FC236}">
                <a16:creationId xmlns:a16="http://schemas.microsoft.com/office/drawing/2014/main" id="{3FB1BAAB-DF14-42D8-B0AB-BB5E5DF4E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sp>
        <p:nvSpPr>
          <p:cNvPr id="23554" name="Titel 1">
            <a:extLst>
              <a:ext uri="{FF2B5EF4-FFF2-40B4-BE49-F238E27FC236}">
                <a16:creationId xmlns:a16="http://schemas.microsoft.com/office/drawing/2014/main" id="{1697D597-778B-4664-ABCD-FDF2F68B3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95325"/>
          </a:xfrm>
        </p:spPr>
        <p:txBody>
          <a:bodyPr/>
          <a:lstStyle/>
          <a:p>
            <a:r>
              <a:rPr lang="de-DE" altLang="de-DE" dirty="0">
                <a:solidFill>
                  <a:srgbClr val="5C8E26"/>
                </a:solidFill>
              </a:rPr>
              <a:t>Das Plus der Mittelschule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6209B33-FD11-44B5-9325-5AD0B252CCE0}"/>
              </a:ext>
            </a:extLst>
          </p:cNvPr>
          <p:cNvSpPr/>
          <p:nvPr/>
        </p:nvSpPr>
        <p:spPr>
          <a:xfrm>
            <a:off x="82550" y="3052763"/>
            <a:ext cx="5767388" cy="364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A7D42E-A756-4875-B75B-9C48A12308D8}"/>
              </a:ext>
            </a:extLst>
          </p:cNvPr>
          <p:cNvSpPr/>
          <p:nvPr/>
        </p:nvSpPr>
        <p:spPr>
          <a:xfrm>
            <a:off x="3348038" y="3052763"/>
            <a:ext cx="5472112" cy="3471862"/>
          </a:xfrm>
          <a:prstGeom prst="ellipse">
            <a:avLst/>
          </a:prstGeom>
          <a:solidFill>
            <a:schemeClr val="accent3">
              <a:lumMod val="8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90" name="Textfeld 6">
            <a:extLst>
              <a:ext uri="{FF2B5EF4-FFF2-40B4-BE49-F238E27FC236}">
                <a16:creationId xmlns:a16="http://schemas.microsoft.com/office/drawing/2014/main" id="{DA757B8B-12FF-422C-81B0-0BE006CC1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519588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Gute Berufsaussichten</a:t>
            </a:r>
          </a:p>
        </p:txBody>
      </p:sp>
      <p:sp>
        <p:nvSpPr>
          <p:cNvPr id="16391" name="Textfeld 7">
            <a:extLst>
              <a:ext uri="{FF2B5EF4-FFF2-40B4-BE49-F238E27FC236}">
                <a16:creationId xmlns:a16="http://schemas.microsoft.com/office/drawing/2014/main" id="{0067E06E-8786-4FF9-AB66-D74BEED9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519588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/>
              <a:t>Geeignete Auszubildende</a:t>
            </a:r>
          </a:p>
        </p:txBody>
      </p:sp>
      <p:sp>
        <p:nvSpPr>
          <p:cNvPr id="16392" name="Textfeld 8">
            <a:extLst>
              <a:ext uri="{FF2B5EF4-FFF2-40B4-BE49-F238E27FC236}">
                <a16:creationId xmlns:a16="http://schemas.microsoft.com/office/drawing/2014/main" id="{8B3EC6C6-616C-417F-B5A8-838BEF85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649663"/>
            <a:ext cx="201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Fachwissen,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800"/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Kompetenzen,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800"/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Berufsreife,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800"/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/>
              <a:t> Ausbildungs-erfolg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67A556-5F8A-474E-AA08-217F43335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80" y="3423186"/>
            <a:ext cx="1666875" cy="150495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95853A-B62C-4512-999B-F65A6E30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884238"/>
            <a:ext cx="47244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de-DE" altLang="de-DE" sz="2400" kern="0" dirty="0">
                <a:solidFill>
                  <a:srgbClr val="5C8E26"/>
                </a:solidFill>
              </a:rPr>
              <a:t>Wohnortnähe</a:t>
            </a:r>
          </a:p>
          <a:p>
            <a:pPr eaLnBrk="1" hangingPunct="1">
              <a:defRPr/>
            </a:pPr>
            <a:r>
              <a:rPr lang="de-DE" altLang="de-DE" sz="2400" kern="0" dirty="0">
                <a:solidFill>
                  <a:srgbClr val="5C8E26"/>
                </a:solidFill>
              </a:rPr>
              <a:t>Qualifikation für viele Berufe</a:t>
            </a:r>
          </a:p>
          <a:p>
            <a:pPr eaLnBrk="1" hangingPunct="1">
              <a:defRPr/>
            </a:pPr>
            <a:r>
              <a:rPr lang="de-DE" altLang="de-DE" sz="2400" kern="0" dirty="0">
                <a:solidFill>
                  <a:srgbClr val="5C8E26"/>
                </a:solidFill>
              </a:rPr>
              <a:t>Berufsorientierung +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400" kern="0" dirty="0">
                <a:solidFill>
                  <a:srgbClr val="5C8E26"/>
                </a:solidFill>
              </a:rPr>
              <a:t>   breite Allgemeinbildung</a:t>
            </a:r>
          </a:p>
          <a:p>
            <a:pPr eaLnBrk="1" hangingPunct="1">
              <a:defRPr/>
            </a:pPr>
            <a:r>
              <a:rPr lang="de-DE" altLang="de-DE" sz="2400" kern="0" dirty="0">
                <a:solidFill>
                  <a:srgbClr val="5C8E26"/>
                </a:solidFill>
              </a:rPr>
              <a:t>Hohe Erfolgswahrscheinlichkeit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de-DE" altLang="de-DE" kern="0" dirty="0"/>
              <a:t>		</a:t>
            </a:r>
            <a:endParaRPr lang="de-DE" altLang="de-DE" i="1" kern="0" dirty="0">
              <a:solidFill>
                <a:srgbClr val="A5002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AE9B44-024B-4D4E-860E-50E713264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6" y="3814762"/>
            <a:ext cx="1788169" cy="1504950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Blaue Papierstreifen in Wellenform">
            <a:extLst>
              <a:ext uri="{FF2B5EF4-FFF2-40B4-BE49-F238E27FC236}">
                <a16:creationId xmlns:a16="http://schemas.microsoft.com/office/drawing/2014/main" id="{4874E2B9-EA17-451E-B7E7-BADFBC9C1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34000" crackSpacing="38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 t="4433" r="25000" b="11299"/>
          <a:stretch/>
        </p:blipFill>
        <p:spPr>
          <a:xfrm>
            <a:off x="21" y="10"/>
            <a:ext cx="9143980" cy="685798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1A23FA2-A27A-28FB-8E95-D9C98B02B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1679"/>
            <a:ext cx="6480720" cy="5774641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209427047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Bildschirmpräsentation (4:3)</PresentationFormat>
  <Paragraphs>51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Calligraphy</vt:lpstr>
      <vt:lpstr>Symbol</vt:lpstr>
      <vt:lpstr>Times New Roman</vt:lpstr>
      <vt:lpstr>Standarddesign</vt:lpstr>
      <vt:lpstr>PowerPoint-Präsentation</vt:lpstr>
      <vt:lpstr>PowerPoint-Präsentation</vt:lpstr>
      <vt:lpstr>Unterschiedliche Wege zu unterschiedlichen Zielen</vt:lpstr>
      <vt:lpstr>M- und V-Klassen</vt:lpstr>
      <vt:lpstr>Und danach: Gute Berufsaussichten nach  der Mittelschule</vt:lpstr>
      <vt:lpstr>Das Plus der Mittelschule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Hauptschule – für viele ein guter Weg</dc:title>
  <dc:creator>Christina Ost</dc:creator>
  <cp:lastModifiedBy>Christina Ost - Mittelschule Rain</cp:lastModifiedBy>
  <cp:revision>90</cp:revision>
  <dcterms:created xsi:type="dcterms:W3CDTF">2007-08-10T12:49:43Z</dcterms:created>
  <dcterms:modified xsi:type="dcterms:W3CDTF">2025-04-30T10:58:21Z</dcterms:modified>
</cp:coreProperties>
</file>